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15"/>
  </p:notesMasterIdLst>
  <p:handoutMasterIdLst>
    <p:handoutMasterId r:id="rId16"/>
  </p:handoutMasterIdLst>
  <p:sldIdLst>
    <p:sldId id="603" r:id="rId6"/>
    <p:sldId id="2618" r:id="rId7"/>
    <p:sldId id="2147483483" r:id="rId8"/>
    <p:sldId id="2500" r:id="rId9"/>
    <p:sldId id="2146847887" r:id="rId10"/>
    <p:sldId id="2516" r:id="rId11"/>
    <p:sldId id="2515" r:id="rId12"/>
    <p:sldId id="582" r:id="rId13"/>
    <p:sldId id="2419" r:id="rId1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FFFF00"/>
    <a:srgbClr val="1D1D1A"/>
    <a:srgbClr val="595757"/>
    <a:srgbClr val="91A2BF"/>
    <a:srgbClr val="E4EBEA"/>
    <a:srgbClr val="C000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685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tiff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zomi12/AIInfr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49502" y="5188085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Author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02" y="5357116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Title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0ED23-6A3A-14DD-D064-269A178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计算产业发展历程</a:t>
            </a:r>
            <a:endParaRPr lang="en-US" altLang="zh-CN" sz="12800" dirty="0">
              <a:latin typeface="+mj-ea"/>
              <a:ea typeface="+mj-ea"/>
            </a:endParaRPr>
          </a:p>
          <a:p>
            <a:pPr marL="582006" lvl="1" indent="-342900">
              <a:buFont typeface="+mj-lt"/>
              <a:buAutoNum type="arabicPeriod"/>
            </a:pPr>
            <a:endParaRPr lang="en-US" altLang="zh-CN" sz="24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奠基时代 </a:t>
            </a:r>
            <a:r>
              <a:rPr lang="en-US" altLang="zh-CN" sz="2400" dirty="0"/>
              <a:t>1945~1970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通用架构 </a:t>
            </a:r>
            <a:r>
              <a:rPr lang="en-US" altLang="zh-CN" sz="2400" dirty="0"/>
              <a:t>1971~1995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云</a:t>
            </a:r>
            <a:r>
              <a:rPr lang="en-US" altLang="zh-CN" sz="2400" dirty="0"/>
              <a:t>&amp;</a:t>
            </a:r>
            <a:r>
              <a:rPr lang="zh-CN" altLang="en-US" sz="2400" dirty="0"/>
              <a:t>大数据 </a:t>
            </a:r>
            <a:r>
              <a:rPr lang="en-US" altLang="zh-CN" sz="2400" dirty="0"/>
              <a:t>1995~2020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未来计算 </a:t>
            </a:r>
            <a:r>
              <a:rPr lang="en-US" altLang="zh-CN" sz="2400" dirty="0"/>
              <a:t>2020~2030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>
            <a:spLocks/>
          </p:cNvSpPr>
          <p:nvPr/>
        </p:nvSpPr>
        <p:spPr>
          <a:xfrm>
            <a:off x="-629144" y="3149014"/>
            <a:ext cx="9462171" cy="873243"/>
          </a:xfrm>
          <a:prstGeom prst="homePlate">
            <a:avLst>
              <a:gd name="adj" fmla="val 30886"/>
            </a:avLst>
          </a:prstGeom>
          <a:gradFill>
            <a:gsLst>
              <a:gs pos="0">
                <a:srgbClr val="0070C0">
                  <a:alpha val="0"/>
                </a:srgbClr>
              </a:gs>
              <a:gs pos="99000">
                <a:srgbClr val="0070C0">
                  <a:alpha val="15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0070C0">
                    <a:alpha val="0"/>
                  </a:srgbClr>
                </a:gs>
                <a:gs pos="99000">
                  <a:srgbClr val="0070C0">
                    <a:alpha val="5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kumimoji="1" lang="zh-CN" altLang="en-US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五边形 96"/>
          <p:cNvSpPr>
            <a:spLocks/>
          </p:cNvSpPr>
          <p:nvPr/>
        </p:nvSpPr>
        <p:spPr>
          <a:xfrm>
            <a:off x="-312561" y="2153113"/>
            <a:ext cx="9145588" cy="873243"/>
          </a:xfrm>
          <a:prstGeom prst="homePlate">
            <a:avLst>
              <a:gd name="adj" fmla="val 31796"/>
            </a:avLst>
          </a:prstGeom>
          <a:gradFill>
            <a:gsLst>
              <a:gs pos="0">
                <a:srgbClr val="C00000">
                  <a:alpha val="0"/>
                </a:srgbClr>
              </a:gs>
              <a:gs pos="99000">
                <a:srgbClr val="C00000">
                  <a:alpha val="22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C00000">
                    <a:alpha val="0"/>
                  </a:srgbClr>
                </a:gs>
                <a:gs pos="99000">
                  <a:srgbClr val="C00000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kumimoji="1" lang="zh-CN" altLang="en-US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0FD5C44-5FA6-4D2D-81CA-DA17825842A3}"/>
              </a:ext>
            </a:extLst>
          </p:cNvPr>
          <p:cNvGrpSpPr/>
          <p:nvPr/>
        </p:nvGrpSpPr>
        <p:grpSpPr>
          <a:xfrm>
            <a:off x="203226" y="1216517"/>
            <a:ext cx="11418556" cy="5181939"/>
            <a:chOff x="141853" y="1011036"/>
            <a:chExt cx="11418556" cy="5181939"/>
          </a:xfrm>
        </p:grpSpPr>
        <p:cxnSp>
          <p:nvCxnSpPr>
            <p:cNvPr id="60" name="Straight Connector 55">
              <a:extLst>
                <a:ext uri="{FF2B5EF4-FFF2-40B4-BE49-F238E27FC236}">
                  <a16:creationId xmlns:a16="http://schemas.microsoft.com/office/drawing/2014/main" id="{A38A3257-79A2-4C48-9FE2-DA9E3E30109F}"/>
                </a:ext>
              </a:extLst>
            </p:cNvPr>
            <p:cNvCxnSpPr>
              <a:cxnSpLocks/>
            </p:cNvCxnSpPr>
            <p:nvPr/>
          </p:nvCxnSpPr>
          <p:spPr>
            <a:xfrm>
              <a:off x="878709" y="1470350"/>
              <a:ext cx="10639379" cy="0"/>
            </a:xfrm>
            <a:prstGeom prst="line">
              <a:avLst/>
            </a:prstGeom>
            <a:ln w="38100">
              <a:solidFill>
                <a:srgbClr val="0070C0">
                  <a:alpha val="70000"/>
                </a:srgb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F7D913E-CE08-4725-ADD8-D8C9B8236684}"/>
                </a:ext>
              </a:extLst>
            </p:cNvPr>
            <p:cNvSpPr txBox="1"/>
            <p:nvPr/>
          </p:nvSpPr>
          <p:spPr>
            <a:xfrm>
              <a:off x="2084748" y="1590859"/>
              <a:ext cx="1131773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1945 - 1970</a:t>
              </a:r>
            </a:p>
            <a:p>
              <a:pPr algn="ctr" defTabSz="914400">
                <a:defRPr/>
              </a:pPr>
              <a:r>
                <a:rPr lang="zh-CN" altLang="en-US" sz="11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单体算力集中</a:t>
              </a:r>
              <a:endParaRPr kumimoji="1"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19">
              <a:extLst>
                <a:ext uri="{FF2B5EF4-FFF2-40B4-BE49-F238E27FC236}">
                  <a16:creationId xmlns:a16="http://schemas.microsoft.com/office/drawing/2014/main" id="{C95BF82D-D19D-400C-96F1-AC2F683271E5}"/>
                </a:ext>
              </a:extLst>
            </p:cNvPr>
            <p:cNvSpPr>
              <a:spLocks/>
            </p:cNvSpPr>
            <p:nvPr/>
          </p:nvSpPr>
          <p:spPr>
            <a:xfrm>
              <a:off x="258288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014B051-763F-42D5-AE68-57FAB2CD43FA}"/>
                </a:ext>
              </a:extLst>
            </p:cNvPr>
            <p:cNvSpPr/>
            <p:nvPr/>
          </p:nvSpPr>
          <p:spPr>
            <a:xfrm>
              <a:off x="216315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A5D070E-6007-45EB-9047-510E918231CD}"/>
                </a:ext>
              </a:extLst>
            </p:cNvPr>
            <p:cNvSpPr/>
            <p:nvPr/>
          </p:nvSpPr>
          <p:spPr>
            <a:xfrm>
              <a:off x="4022158" y="1590859"/>
              <a:ext cx="1376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1970 - 1995</a:t>
              </a: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微机分散计算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BD8978B-9213-40A4-866B-5B94BCCDB62D}"/>
                </a:ext>
              </a:extLst>
            </p:cNvPr>
            <p:cNvSpPr/>
            <p:nvPr/>
          </p:nvSpPr>
          <p:spPr>
            <a:xfrm>
              <a:off x="4301303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19">
              <a:extLst>
                <a:ext uri="{FF2B5EF4-FFF2-40B4-BE49-F238E27FC236}">
                  <a16:creationId xmlns:a16="http://schemas.microsoft.com/office/drawing/2014/main" id="{8ACFEA04-BD89-4654-87C0-13B84779FE56}"/>
                </a:ext>
              </a:extLst>
            </p:cNvPr>
            <p:cNvSpPr>
              <a:spLocks/>
            </p:cNvSpPr>
            <p:nvPr/>
          </p:nvSpPr>
          <p:spPr>
            <a:xfrm>
              <a:off x="464285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85D40A4-9CA1-4456-83E2-15F82797EE1E}"/>
                </a:ext>
              </a:extLst>
            </p:cNvPr>
            <p:cNvSpPr/>
            <p:nvPr/>
          </p:nvSpPr>
          <p:spPr>
            <a:xfrm>
              <a:off x="6204688" y="1590859"/>
              <a:ext cx="191925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1995 - 2020</a:t>
              </a: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大规模并行分布式云计算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947DF362-1DB3-47E6-B26D-BC6658EC7862}"/>
                </a:ext>
              </a:extLst>
            </p:cNvPr>
            <p:cNvSpPr/>
            <p:nvPr/>
          </p:nvSpPr>
          <p:spPr>
            <a:xfrm>
              <a:off x="671654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19">
              <a:extLst>
                <a:ext uri="{FF2B5EF4-FFF2-40B4-BE49-F238E27FC236}">
                  <a16:creationId xmlns:a16="http://schemas.microsoft.com/office/drawing/2014/main" id="{5D1AA5A5-6FF3-4D84-B911-F7D9ED1B15E4}"/>
                </a:ext>
              </a:extLst>
            </p:cNvPr>
            <p:cNvSpPr>
              <a:spLocks/>
            </p:cNvSpPr>
            <p:nvPr/>
          </p:nvSpPr>
          <p:spPr>
            <a:xfrm>
              <a:off x="7096565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BF1E887-26F1-4AB1-92FA-CC7EB91AA621}"/>
                </a:ext>
              </a:extLst>
            </p:cNvPr>
            <p:cNvSpPr/>
            <p:nvPr/>
          </p:nvSpPr>
          <p:spPr>
            <a:xfrm>
              <a:off x="9138949" y="1590859"/>
              <a:ext cx="242146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2021 - 2030</a:t>
              </a: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集约化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泛在化，无处不在无所不算的融合计算基础设施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3FC5FB6E-D236-4755-8E38-5F91D6A8F40B}"/>
                </a:ext>
              </a:extLst>
            </p:cNvPr>
            <p:cNvSpPr/>
            <p:nvPr/>
          </p:nvSpPr>
          <p:spPr>
            <a:xfrm>
              <a:off x="9849578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19">
              <a:extLst>
                <a:ext uri="{FF2B5EF4-FFF2-40B4-BE49-F238E27FC236}">
                  <a16:creationId xmlns:a16="http://schemas.microsoft.com/office/drawing/2014/main" id="{3AE9F5A3-2AC8-4F03-A133-699C124D9D30}"/>
                </a:ext>
              </a:extLst>
            </p:cNvPr>
            <p:cNvSpPr>
              <a:spLocks/>
            </p:cNvSpPr>
            <p:nvPr/>
          </p:nvSpPr>
          <p:spPr>
            <a:xfrm>
              <a:off x="10283616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A297105-8D26-4E29-8C34-9511D1C1FE1E}"/>
                </a:ext>
              </a:extLst>
            </p:cNvPr>
            <p:cNvGrpSpPr/>
            <p:nvPr/>
          </p:nvGrpSpPr>
          <p:grpSpPr>
            <a:xfrm>
              <a:off x="141853" y="2278905"/>
              <a:ext cx="11256319" cy="3914070"/>
              <a:chOff x="-82455" y="1872752"/>
              <a:chExt cx="11547380" cy="4356721"/>
            </a:xfrm>
          </p:grpSpPr>
          <p:sp>
            <p:nvSpPr>
              <p:cNvPr id="95" name="五边形 94"/>
              <p:cNvSpPr>
                <a:spLocks/>
              </p:cNvSpPr>
              <p:nvPr/>
            </p:nvSpPr>
            <p:spPr>
              <a:xfrm>
                <a:off x="-82455" y="4097846"/>
                <a:ext cx="8913464" cy="972000"/>
              </a:xfrm>
              <a:prstGeom prst="homePlate">
                <a:avLst>
                  <a:gd name="adj" fmla="val 2997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五边形 95"/>
              <p:cNvSpPr>
                <a:spLocks/>
              </p:cNvSpPr>
              <p:nvPr/>
            </p:nvSpPr>
            <p:spPr>
              <a:xfrm>
                <a:off x="900115" y="5229696"/>
                <a:ext cx="7930894" cy="972000"/>
              </a:xfrm>
              <a:prstGeom prst="homePlate">
                <a:avLst>
                  <a:gd name="adj" fmla="val 2906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9108004" y="1892151"/>
                <a:ext cx="2356921" cy="4311777"/>
              </a:xfrm>
              <a:prstGeom prst="roundRect">
                <a:avLst>
                  <a:gd name="adj" fmla="val 5482"/>
                </a:avLst>
              </a:prstGeom>
              <a:solidFill>
                <a:srgbClr val="0070C0">
                  <a:alpha val="5000"/>
                </a:srgbClr>
              </a:solidFill>
              <a:ln cap="rnd">
                <a:solidFill>
                  <a:srgbClr val="0070C0">
                    <a:alpha val="4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49" name="图片 148">
                <a:extLst>
                  <a:ext uri="{FF2B5EF4-FFF2-40B4-BE49-F238E27FC236}">
                    <a16:creationId xmlns:a16="http://schemas.microsoft.com/office/drawing/2014/main" id="{A62B2190-7C77-4238-87FB-6E26F3292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49137" y="4606903"/>
                <a:ext cx="1874655" cy="1192411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0" name="图片 149">
                <a:extLst>
                  <a:ext uri="{FF2B5EF4-FFF2-40B4-BE49-F238E27FC236}">
                    <a16:creationId xmlns:a16="http://schemas.microsoft.com/office/drawing/2014/main" id="{28DE7054-B09D-4893-95EB-3B0F967A4971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9137" y="2355502"/>
                <a:ext cx="1874655" cy="118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51" name="矩形 150"/>
              <p:cNvSpPr/>
              <p:nvPr/>
            </p:nvSpPr>
            <p:spPr>
              <a:xfrm>
                <a:off x="9226958" y="3721259"/>
                <a:ext cx="2119012" cy="760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77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万物互连</a:t>
                </a:r>
                <a:endParaRPr kumimoji="1" lang="en-US" altLang="zh-CN" sz="16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77">
                  <a:lnSpc>
                    <a:spcPct val="80000"/>
                  </a:lnSpc>
                  <a:defRPr/>
                </a:pPr>
                <a:r>
                  <a:rPr kumimoji="1" lang="en-US" altLang="zh-CN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</a:p>
              <a:p>
                <a:pPr algn="ctr" defTabSz="914477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集约泛在融合计算</a:t>
                </a:r>
              </a:p>
            </p:txBody>
          </p:sp>
          <p:sp>
            <p:nvSpPr>
              <p:cNvPr id="152" name="GPT-2"/>
              <p:cNvSpPr txBox="1"/>
              <p:nvPr/>
            </p:nvSpPr>
            <p:spPr>
              <a:xfrm>
                <a:off x="1178196" y="2258246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巨型机</a:t>
                </a:r>
              </a:p>
            </p:txBody>
          </p:sp>
          <p:sp>
            <p:nvSpPr>
              <p:cNvPr id="155" name="GPT-2"/>
              <p:cNvSpPr txBox="1"/>
              <p:nvPr/>
            </p:nvSpPr>
            <p:spPr>
              <a:xfrm>
                <a:off x="1178196" y="336518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大型机</a:t>
                </a:r>
              </a:p>
            </p:txBody>
          </p:sp>
          <p:sp>
            <p:nvSpPr>
              <p:cNvPr id="109" name="GPT-2"/>
              <p:cNvSpPr txBox="1"/>
              <p:nvPr/>
            </p:nvSpPr>
            <p:spPr>
              <a:xfrm>
                <a:off x="1178196" y="446617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小型机</a:t>
                </a:r>
              </a:p>
            </p:txBody>
          </p:sp>
          <p:sp>
            <p:nvSpPr>
              <p:cNvPr id="119" name="GPT-2"/>
              <p:cNvSpPr txBox="1"/>
              <p:nvPr/>
            </p:nvSpPr>
            <p:spPr>
              <a:xfrm>
                <a:off x="1192710" y="5559270"/>
                <a:ext cx="552536" cy="317318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lnSpc>
                    <a:spcPct val="150000"/>
                  </a:lnSpc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微型机</a:t>
                </a:r>
              </a:p>
            </p:txBody>
          </p:sp>
          <p:grpSp>
            <p:nvGrpSpPr>
              <p:cNvPr id="30" name="组 29"/>
              <p:cNvGrpSpPr/>
              <p:nvPr/>
            </p:nvGrpSpPr>
            <p:grpSpPr>
              <a:xfrm>
                <a:off x="2053177" y="1964151"/>
                <a:ext cx="965294" cy="828000"/>
                <a:chOff x="2302217" y="2081764"/>
                <a:chExt cx="965294" cy="828000"/>
              </a:xfrm>
            </p:grpSpPr>
            <p:pic>
              <p:nvPicPr>
                <p:cNvPr id="142" name="Picture 6" descr="https://www.sinaimg.cn/IT/cr/2011/0613/185699741.jpg">
                  <a:extLst>
                    <a:ext uri="{FF2B5EF4-FFF2-40B4-BE49-F238E27FC236}">
                      <a16:creationId xmlns:a16="http://schemas.microsoft.com/office/drawing/2014/main" id="{BCECEA38-20A1-48CD-91F1-C1C7D1BA2AA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030" y="2081764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3" name="矩形 142"/>
                <p:cNvSpPr/>
                <p:nvPr/>
              </p:nvSpPr>
              <p:spPr>
                <a:xfrm>
                  <a:off x="2302217" y="2735686"/>
                  <a:ext cx="965294" cy="13703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ENIAC</a:t>
                  </a:r>
                  <a:r>
                    <a:rPr lang="zh-CN" altLang="en-US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，计算机诞生</a:t>
                  </a:r>
                </a:p>
              </p:txBody>
            </p:sp>
          </p:grpSp>
          <p:grpSp>
            <p:nvGrpSpPr>
              <p:cNvPr id="31" name="组 30"/>
              <p:cNvGrpSpPr/>
              <p:nvPr/>
            </p:nvGrpSpPr>
            <p:grpSpPr>
              <a:xfrm>
                <a:off x="4243221" y="1971553"/>
                <a:ext cx="836010" cy="813196"/>
                <a:chOff x="4492261" y="2089166"/>
                <a:chExt cx="836010" cy="813196"/>
              </a:xfrm>
            </p:grpSpPr>
            <p:pic>
              <p:nvPicPr>
                <p:cNvPr id="144" name="Picture 2" descr="https://pic1.zhimg.com/80/v2-181cdd917e7ebe3018a5325833518c00_1440w.jpg">
                  <a:extLst>
                    <a:ext uri="{FF2B5EF4-FFF2-40B4-BE49-F238E27FC236}">
                      <a16:creationId xmlns:a16="http://schemas.microsoft.com/office/drawing/2014/main" id="{A5CE1DB8-EBA4-4D0E-8AFE-59A47F16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2261" y="2089166"/>
                  <a:ext cx="836010" cy="813196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5" name="矩形 144"/>
                <p:cNvSpPr/>
                <p:nvPr/>
              </p:nvSpPr>
              <p:spPr>
                <a:xfrm>
                  <a:off x="4552855" y="2697507"/>
                  <a:ext cx="697248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Cray-1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诞生</a:t>
                  </a:r>
                </a:p>
              </p:txBody>
            </p:sp>
          </p:grpSp>
          <p:grpSp>
            <p:nvGrpSpPr>
              <p:cNvPr id="32" name="组 31"/>
              <p:cNvGrpSpPr/>
              <p:nvPr/>
            </p:nvGrpSpPr>
            <p:grpSpPr>
              <a:xfrm>
                <a:off x="6668407" y="1964151"/>
                <a:ext cx="1019958" cy="828969"/>
                <a:chOff x="6917447" y="2081764"/>
                <a:chExt cx="1019958" cy="828969"/>
              </a:xfrm>
            </p:grpSpPr>
            <p:pic>
              <p:nvPicPr>
                <p:cNvPr id="147" name="图片 146">
                  <a:extLst>
                    <a:ext uri="{FF2B5EF4-FFF2-40B4-BE49-F238E27FC236}">
                      <a16:creationId xmlns:a16="http://schemas.microsoft.com/office/drawing/2014/main" id="{A00788F7-603B-4F6C-8362-D41ECA86F7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17447" y="2081764"/>
                  <a:ext cx="1019958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8" name="矩形 147"/>
                <p:cNvSpPr/>
                <p:nvPr/>
              </p:nvSpPr>
              <p:spPr>
                <a:xfrm>
                  <a:off x="7013025" y="2551021"/>
                  <a:ext cx="828804" cy="35971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数据中心</a:t>
                  </a:r>
                  <a:r>
                    <a:rPr lang="en-US" altLang="zh-CN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&amp;</a:t>
                  </a:r>
                </a:p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集群技术诞生</a:t>
                  </a:r>
                </a:p>
              </p:txBody>
            </p:sp>
          </p:grpSp>
          <p:grpSp>
            <p:nvGrpSpPr>
              <p:cNvPr id="29" name="组 28"/>
              <p:cNvGrpSpPr/>
              <p:nvPr/>
            </p:nvGrpSpPr>
            <p:grpSpPr>
              <a:xfrm>
                <a:off x="2614104" y="3071087"/>
                <a:ext cx="936000" cy="828000"/>
                <a:chOff x="2863144" y="3188700"/>
                <a:chExt cx="936000" cy="828000"/>
              </a:xfrm>
            </p:grpSpPr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7B34D450-08D3-4F06-8793-A3EFA08559F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3144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A6130EA5-9861-454E-849D-B1CA42CE1652}"/>
                    </a:ext>
                  </a:extLst>
                </p:cNvPr>
                <p:cNvSpPr/>
                <p:nvPr/>
              </p:nvSpPr>
              <p:spPr>
                <a:xfrm>
                  <a:off x="2976261" y="3827417"/>
                  <a:ext cx="692316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S/360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8" name="组 27"/>
              <p:cNvGrpSpPr/>
              <p:nvPr/>
            </p:nvGrpSpPr>
            <p:grpSpPr>
              <a:xfrm>
                <a:off x="4974116" y="3071087"/>
                <a:ext cx="936000" cy="828000"/>
                <a:chOff x="5223156" y="3188700"/>
                <a:chExt cx="936000" cy="828000"/>
              </a:xfrm>
            </p:grpSpPr>
            <p:pic>
              <p:nvPicPr>
                <p:cNvPr id="17" name="图片 16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23156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FE975157-3969-4116-AE09-57B6E78CEF64}"/>
                    </a:ext>
                  </a:extLst>
                </p:cNvPr>
                <p:cNvSpPr/>
                <p:nvPr/>
              </p:nvSpPr>
              <p:spPr>
                <a:xfrm>
                  <a:off x="5353975" y="3824217"/>
                  <a:ext cx="657782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Z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系列</a:t>
                  </a:r>
                </a:p>
              </p:txBody>
            </p:sp>
          </p:grpSp>
          <p:grpSp>
            <p:nvGrpSpPr>
              <p:cNvPr id="21" name="组 20"/>
              <p:cNvGrpSpPr/>
              <p:nvPr/>
            </p:nvGrpSpPr>
            <p:grpSpPr>
              <a:xfrm>
                <a:off x="5900433" y="4172078"/>
                <a:ext cx="936000" cy="828000"/>
                <a:chOff x="6096000" y="4289691"/>
                <a:chExt cx="936000" cy="828000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8E6E6F1D-663E-49B9-8B76-5730AB85B63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96000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07BF3381-BCDC-40EA-9115-8EE5FE1F7247}"/>
                    </a:ext>
                  </a:extLst>
                </p:cNvPr>
                <p:cNvSpPr/>
                <p:nvPr/>
              </p:nvSpPr>
              <p:spPr>
                <a:xfrm>
                  <a:off x="6118921" y="4927660"/>
                  <a:ext cx="868273" cy="171291"/>
                </a:xfrm>
                <a:prstGeom prst="rect">
                  <a:avLst/>
                </a:prstGeom>
                <a:effectLst>
                  <a:outerShdw dist="127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AS/400e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5" name="图片 14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116" y="5303928"/>
                <a:ext cx="1018514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3960" y="5303928"/>
                <a:ext cx="1128853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grpSp>
            <p:nvGrpSpPr>
              <p:cNvPr id="22" name="组 21"/>
              <p:cNvGrpSpPr/>
              <p:nvPr/>
            </p:nvGrpSpPr>
            <p:grpSpPr>
              <a:xfrm>
                <a:off x="3655722" y="4172078"/>
                <a:ext cx="936000" cy="828000"/>
                <a:chOff x="3904762" y="4289691"/>
                <a:chExt cx="936000" cy="828000"/>
              </a:xfrm>
            </p:grpSpPr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5A2C9AAC-17F4-42F5-AC4C-1380445C724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04762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35608AF7-B6DD-4C19-86BD-A2C82C12B830}"/>
                    </a:ext>
                  </a:extLst>
                </p:cNvPr>
                <p:cNvSpPr/>
                <p:nvPr/>
              </p:nvSpPr>
              <p:spPr>
                <a:xfrm>
                  <a:off x="4001864" y="4925417"/>
                  <a:ext cx="723560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DEC PDP-8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9D6A5C0-5EFC-42E2-A53C-BD5BA4492DE3}"/>
                  </a:ext>
                </a:extLst>
              </p:cNvPr>
              <p:cNvSpPr/>
              <p:nvPr/>
            </p:nvSpPr>
            <p:spPr>
              <a:xfrm>
                <a:off x="7663889" y="2148330"/>
                <a:ext cx="926155" cy="5823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算力摸高</a:t>
                </a:r>
                <a:endParaRPr lang="en-US" altLang="zh-CN" sz="14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主赛道</a:t>
                </a:r>
                <a:endParaRPr lang="zh-CN" altLang="en-US" sz="14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713C4EC-3CB6-468F-96D5-9A469A1D250D}"/>
                  </a:ext>
                </a:extLst>
              </p:cNvPr>
              <p:cNvSpPr/>
              <p:nvPr/>
            </p:nvSpPr>
            <p:spPr>
              <a:xfrm>
                <a:off x="5268495" y="5831259"/>
                <a:ext cx="485114" cy="1712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 defTabSz="914400">
                  <a:defRPr/>
                </a:pPr>
                <a:r>
                  <a:rPr lang="en-US" altLang="zh-CN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IBM PC</a:t>
                </a:r>
                <a:endParaRPr lang="zh-CN" altLang="en-US" sz="1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FAA6D83C-FB28-443A-8B8D-5FB3E9088554}"/>
                  </a:ext>
                </a:extLst>
              </p:cNvPr>
              <p:cNvGrpSpPr/>
              <p:nvPr/>
            </p:nvGrpSpPr>
            <p:grpSpPr>
              <a:xfrm>
                <a:off x="376571" y="1872752"/>
                <a:ext cx="663325" cy="4356721"/>
                <a:chOff x="278256" y="1728320"/>
                <a:chExt cx="656757" cy="4425694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9F4E2967-4660-4723-B0A9-799585186854}"/>
                    </a:ext>
                  </a:extLst>
                </p:cNvPr>
                <p:cNvGrpSpPr/>
                <p:nvPr/>
              </p:nvGrpSpPr>
              <p:grpSpPr>
                <a:xfrm>
                  <a:off x="278256" y="1728320"/>
                  <a:ext cx="378002" cy="4425694"/>
                  <a:chOff x="1203553" y="1210296"/>
                  <a:chExt cx="583340" cy="5355088"/>
                </a:xfrm>
              </p:grpSpPr>
              <p:sp>
                <p:nvSpPr>
                  <p:cNvPr id="72" name="等腰三角形 71">
                    <a:extLst>
                      <a:ext uri="{FF2B5EF4-FFF2-40B4-BE49-F238E27FC236}">
                        <a16:creationId xmlns:a16="http://schemas.microsoft.com/office/drawing/2014/main" id="{E2095C41-EA98-4A57-8644-E4BC522DFF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03553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dirty="0">
                      <a:solidFill>
                        <a:schemeClr val="tx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4E660178-AB5F-4C1F-BFA9-D628E2FD0869}"/>
                      </a:ext>
                    </a:extLst>
                  </p:cNvPr>
                  <p:cNvSpPr/>
                  <p:nvPr/>
                </p:nvSpPr>
                <p:spPr>
                  <a:xfrm>
                    <a:off x="1274046" y="2485041"/>
                    <a:ext cx="43584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计算性能</a:t>
                    </a:r>
                  </a:p>
                </p:txBody>
              </p:sp>
            </p:grp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83F2E1A3-57A2-4854-A8F6-969075BD332C}"/>
                    </a:ext>
                  </a:extLst>
                </p:cNvPr>
                <p:cNvGrpSpPr/>
                <p:nvPr/>
              </p:nvGrpSpPr>
              <p:grpSpPr>
                <a:xfrm>
                  <a:off x="535542" y="1728320"/>
                  <a:ext cx="399471" cy="4425694"/>
                  <a:chOff x="1742377" y="1210296"/>
                  <a:chExt cx="583340" cy="5355088"/>
                </a:xfrm>
              </p:grpSpPr>
              <p:sp>
                <p:nvSpPr>
                  <p:cNvPr id="67" name="等腰三角形 66">
                    <a:extLst>
                      <a:ext uri="{FF2B5EF4-FFF2-40B4-BE49-F238E27FC236}">
                        <a16:creationId xmlns:a16="http://schemas.microsoft.com/office/drawing/2014/main" id="{43D87BFD-901D-4259-B120-842391907C23}"/>
                      </a:ext>
                    </a:extLst>
                  </p:cNvPr>
                  <p:cNvSpPr/>
                  <p:nvPr/>
                </p:nvSpPr>
                <p:spPr>
                  <a:xfrm>
                    <a:off x="1742377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0000"/>
                          <a:lumOff val="40000"/>
                          <a:shade val="30000"/>
                          <a:satMod val="115000"/>
                        </a:schemeClr>
                      </a:gs>
                      <a:gs pos="50000">
                        <a:schemeClr val="accent5">
                          <a:lumMod val="60000"/>
                          <a:lumOff val="40000"/>
                          <a:shade val="67500"/>
                          <a:satMod val="115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63BAED8C-7598-477B-9A1F-01D7C67C263E}"/>
                      </a:ext>
                    </a:extLst>
                  </p:cNvPr>
                  <p:cNvSpPr/>
                  <p:nvPr/>
                </p:nvSpPr>
                <p:spPr>
                  <a:xfrm>
                    <a:off x="1792429" y="4374980"/>
                    <a:ext cx="50676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部署规模</a:t>
                    </a:r>
                  </a:p>
                </p:txBody>
              </p:sp>
            </p:grpSp>
          </p:grp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5850A8DA-C02D-42A5-86B2-6861C1675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9455" y="26868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7B3A04-AF8D-4A9E-9F17-564FA8274F0C}"/>
                  </a:ext>
                </a:extLst>
              </p:cNvPr>
              <p:cNvSpPr/>
              <p:nvPr/>
            </p:nvSpPr>
            <p:spPr>
              <a:xfrm>
                <a:off x="1477838" y="2760720"/>
                <a:ext cx="926155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技术下沉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DCEF9274-F657-4B04-A4FE-934CE89F87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6026" y="3791092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202F1135-3471-411E-99B8-2AE08AF6D720}"/>
                  </a:ext>
                </a:extLst>
              </p:cNvPr>
              <p:cNvSpPr/>
              <p:nvPr/>
            </p:nvSpPr>
            <p:spPr>
              <a:xfrm>
                <a:off x="4328363" y="3866530"/>
                <a:ext cx="74197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小型化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E7F8E044-ED96-4EC9-865D-0F0C0A19A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4633" y="49006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13B15B1-8A4E-4347-8281-62EA391CBDD2}"/>
                  </a:ext>
                </a:extLst>
              </p:cNvPr>
              <p:cNvSpPr/>
              <p:nvPr/>
            </p:nvSpPr>
            <p:spPr>
              <a:xfrm>
                <a:off x="5323986" y="4966884"/>
                <a:ext cx="137344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分散</a:t>
                </a:r>
                <a:r>
                  <a:rPr kumimoji="1" lang="en-US" altLang="zh-CN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泛在部署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标题 8">
            <a:extLst>
              <a:ext uri="{FF2B5EF4-FFF2-40B4-BE49-F238E27FC236}">
                <a16:creationId xmlns:a16="http://schemas.microsoft.com/office/drawing/2014/main" id="{88E2FE03-CE8E-F834-C05A-2CD4AB51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计算产业：计算需求驱动</a:t>
            </a:r>
          </a:p>
        </p:txBody>
      </p:sp>
    </p:spTree>
    <p:extLst>
      <p:ext uri="{BB962C8B-B14F-4D97-AF65-F5344CB8AC3E}">
        <p14:creationId xmlns:p14="http://schemas.microsoft.com/office/powerpoint/2010/main" val="256370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2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32290</TotalTime>
  <Words>419</Words>
  <Application>Microsoft Macintosh PowerPoint</Application>
  <PresentationFormat>自定义</PresentationFormat>
  <Paragraphs>74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计算产业：计算需求驱动</vt:lpstr>
      <vt:lpstr>PowerPoint 演示文稿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10457</cp:revision>
  <cp:lastPrinted>2023-09-08T09:14:01Z</cp:lastPrinted>
  <dcterms:created xsi:type="dcterms:W3CDTF">2020-08-28T08:44:19Z</dcterms:created>
  <dcterms:modified xsi:type="dcterms:W3CDTF">2025-06-07T12:15:57Z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